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8" r:id="rId3"/>
    <p:sldId id="272" r:id="rId4"/>
    <p:sldId id="267" r:id="rId5"/>
    <p:sldId id="270" r:id="rId6"/>
    <p:sldId id="269" r:id="rId7"/>
    <p:sldId id="271" r:id="rId8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53C0-6515-4C76-802D-578A70608547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19E4-8BE1-4A08-A681-087E4C44A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15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5A27-E795-4121-9B18-F81508C85443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DEF47-AA3D-432B-88FA-F5D04F597A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8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49" y="4833449"/>
            <a:ext cx="5438775" cy="3889375"/>
          </a:xfrm>
        </p:spPr>
        <p:txBody>
          <a:bodyPr/>
          <a:lstStyle/>
          <a:p>
            <a:r>
              <a:rPr lang="en-US" dirty="0" smtClean="0"/>
              <a:t>A bit about process and why digital scholarship – interested in the impact  on principally, staff and services and how the changes – disruptive or emancipatory  are shaping the future of academic libraries and librarians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EF47-AA3D-432B-88FA-F5D04F597A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7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DEF47-AA3D-432B-88FA-F5D04F597AB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0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0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1751C-39F6-4373-9C22-82DDD4464625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615C-B93E-4CD9-82FC-B6C274A16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7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veloping Digital Schola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02" y="370703"/>
            <a:ext cx="4167305" cy="62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irl gu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13" y="1309816"/>
            <a:ext cx="6015456" cy="53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3665" y="494270"/>
            <a:ext cx="500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A collaborative effort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9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34314"/>
            <a:ext cx="3932237" cy="683740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785" y="1464275"/>
            <a:ext cx="4184822" cy="4470915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+mj-lt"/>
              </a:rPr>
              <a:t>What is </a:t>
            </a:r>
            <a:r>
              <a:rPr lang="en-GB" sz="1800" smtClean="0">
                <a:latin typeface="+mj-lt"/>
              </a:rPr>
              <a:t>digital scholarship?</a:t>
            </a:r>
            <a:endParaRPr lang="en-GB" sz="1800" dirty="0" smtClean="0"/>
          </a:p>
          <a:p>
            <a:r>
              <a:rPr lang="en-GB" sz="1800" b="1" dirty="0" smtClean="0"/>
              <a:t>Recurring characteristics</a:t>
            </a:r>
          </a:p>
          <a:p>
            <a:r>
              <a:rPr lang="en-GB" sz="1800" b="1" dirty="0" smtClean="0"/>
              <a:t>Open(ness)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v</a:t>
            </a:r>
            <a:r>
              <a:rPr lang="en-GB" sz="1800" dirty="0" smtClean="0"/>
              <a:t>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deology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content</a:t>
            </a:r>
          </a:p>
          <a:p>
            <a:r>
              <a:rPr lang="en-GB" sz="1800" b="1" dirty="0" smtClean="0"/>
              <a:t>Network(</a:t>
            </a:r>
            <a:r>
              <a:rPr lang="en-GB" sz="1800" b="1" dirty="0" err="1" smtClean="0"/>
              <a:t>ed</a:t>
            </a:r>
            <a:r>
              <a:rPr lang="en-GB" sz="1800" b="1" dirty="0" smtClean="0"/>
              <a:t>) participation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p</a:t>
            </a:r>
            <a:r>
              <a:rPr lang="en-GB" sz="1800" dirty="0" smtClean="0"/>
              <a:t>eer to peer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outreach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public facing</a:t>
            </a:r>
            <a:endParaRPr lang="en-GB" sz="1800" b="1" dirty="0" smtClean="0"/>
          </a:p>
          <a:p>
            <a:r>
              <a:rPr lang="en-GB" sz="1800" b="1" dirty="0" smtClean="0"/>
              <a:t>Digitization of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curation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1026" name="Picture 2" descr="book, tv, and vintage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5066270" y="1073031"/>
            <a:ext cx="6412685" cy="50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60172"/>
            <a:ext cx="3932237" cy="691979"/>
          </a:xfrm>
        </p:spPr>
        <p:txBody>
          <a:bodyPr/>
          <a:lstStyle/>
          <a:p>
            <a:r>
              <a:rPr lang="en-GB" dirty="0" smtClean="0"/>
              <a:t>Survey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62897"/>
            <a:ext cx="3932237" cy="4106091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20 institutions from UK &amp; Ireland</a:t>
            </a:r>
          </a:p>
          <a:p>
            <a:r>
              <a:rPr lang="en-GB" sz="1800" b="1" dirty="0" smtClean="0"/>
              <a:t>Adapted approach used in US by </a:t>
            </a:r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Vinopal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and McCormick (2013) </a:t>
            </a:r>
            <a:endParaRPr lang="en-GB" sz="18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 smtClean="0">
                <a:cs typeface="Times New Roman" panose="02020603050405020304" pitchFamily="18" charset="0"/>
              </a:rPr>
              <a:t>Assessment of the role of the Library </a:t>
            </a:r>
          </a:p>
          <a:p>
            <a:pPr marL="285750" indent="-285750">
              <a:buFontTx/>
              <a:buChar char="-"/>
            </a:pPr>
            <a:r>
              <a:rPr lang="en-GB" sz="1800" b="1" dirty="0" smtClean="0">
                <a:cs typeface="Times New Roman" panose="02020603050405020304" pitchFamily="18" charset="0"/>
              </a:rPr>
              <a:t>Levels of preparedness</a:t>
            </a:r>
          </a:p>
          <a:p>
            <a:pPr marL="285750" indent="-285750">
              <a:buFontTx/>
              <a:buChar char="-"/>
            </a:pPr>
            <a:r>
              <a:rPr lang="en-GB" sz="1800" b="1" smtClean="0">
                <a:cs typeface="Times New Roman" panose="02020603050405020304" pitchFamily="18" charset="0"/>
              </a:rPr>
              <a:t>Previous practice</a:t>
            </a:r>
            <a:endParaRPr lang="en-GB" sz="1800" b="1" dirty="0" smtClean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800" b="1" dirty="0" smtClean="0">
                <a:cs typeface="Times New Roman" panose="02020603050405020304" pitchFamily="18" charset="0"/>
              </a:rPr>
              <a:t>Seizing  new opportunities for collaboration and partnership</a:t>
            </a:r>
          </a:p>
          <a:p>
            <a:pPr marL="285750" indent="-285750">
              <a:buFontTx/>
              <a:buChar char="-"/>
            </a:pPr>
            <a:r>
              <a:rPr lang="en-GB" sz="1800" b="1" dirty="0" smtClean="0">
                <a:cs typeface="Times New Roman" panose="02020603050405020304" pitchFamily="18" charset="0"/>
              </a:rPr>
              <a:t>Leadership</a:t>
            </a:r>
            <a:endParaRPr lang="en-GB" sz="1800" b="1" dirty="0"/>
          </a:p>
        </p:txBody>
      </p:sp>
      <p:pic>
        <p:nvPicPr>
          <p:cNvPr id="5" name="Picture Placeholder 4" descr="\\c1staffhome1\STAFFHOME1\Mackenza\My Documents\My Pictures\Library RoleBWv2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5305"/>
          <a:stretch>
            <a:fillRect/>
          </a:stretch>
        </p:blipFill>
        <p:spPr bwMode="auto">
          <a:xfrm>
            <a:off x="5282042" y="1382841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8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54" y="0"/>
            <a:ext cx="8587108" cy="1128585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/>
            </a:r>
            <a:br>
              <a:rPr lang="en-GB" dirty="0" smtClean="0">
                <a:latin typeface="Arial Black" panose="020B0A04020102020204" pitchFamily="34" charset="0"/>
              </a:rPr>
            </a:br>
            <a:r>
              <a:rPr lang="en-GB" dirty="0">
                <a:latin typeface="Arial Black" panose="020B0A04020102020204" pitchFamily="34" charset="0"/>
              </a:rPr>
              <a:t/>
            </a:r>
            <a:br>
              <a:rPr lang="en-GB" dirty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/>
            </a:r>
            <a:br>
              <a:rPr lang="en-GB" dirty="0" smtClean="0">
                <a:latin typeface="Arial Black" panose="020B0A04020102020204" pitchFamily="34" charset="0"/>
              </a:rPr>
            </a:br>
            <a:r>
              <a:rPr lang="en-GB" dirty="0" smtClean="0">
                <a:latin typeface="Arial Black" panose="020B0A04020102020204" pitchFamily="34" charset="0"/>
              </a:rPr>
              <a:t>It’s the people not the technology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441" y="1243914"/>
            <a:ext cx="4375689" cy="436605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+mj-lt"/>
              </a:rPr>
              <a:t>Stability</a:t>
            </a:r>
          </a:p>
          <a:p>
            <a:endParaRPr lang="en-GB" sz="2400" b="1" dirty="0" smtClean="0">
              <a:latin typeface="+mj-lt"/>
            </a:endParaRPr>
          </a:p>
          <a:p>
            <a:r>
              <a:rPr lang="en-GB" b="1" dirty="0" smtClean="0"/>
              <a:t>Building on our core values</a:t>
            </a:r>
          </a:p>
          <a:p>
            <a:r>
              <a:rPr lang="en-GB" b="1" dirty="0" smtClean="0"/>
              <a:t>Being trusted and valued</a:t>
            </a:r>
          </a:p>
          <a:p>
            <a:r>
              <a:rPr lang="en-GB" b="1" dirty="0" smtClean="0"/>
              <a:t>Delivering on expectations</a:t>
            </a:r>
          </a:p>
          <a:p>
            <a:pPr lvl="1"/>
            <a:r>
              <a:rPr lang="en-GB" b="1" dirty="0" smtClean="0"/>
              <a:t>Being professional</a:t>
            </a:r>
          </a:p>
          <a:p>
            <a:pPr lvl="1"/>
            <a:r>
              <a:rPr lang="en-GB" b="1" dirty="0" smtClean="0"/>
              <a:t>Offering a neutral  ( safe)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lvl="1"/>
            <a:r>
              <a:rPr lang="en-GB" b="1" dirty="0" smtClean="0"/>
              <a:t>	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endParaRPr lang="en-GB" sz="1800" dirty="0"/>
          </a:p>
        </p:txBody>
      </p:sp>
      <p:pic>
        <p:nvPicPr>
          <p:cNvPr id="3074" name="Picture 2" descr="Image result for drystone wal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5540"/>
          <a:stretch>
            <a:fillRect/>
          </a:stretch>
        </p:blipFill>
        <p:spPr bwMode="auto">
          <a:xfrm>
            <a:off x="4662614" y="1184104"/>
            <a:ext cx="6429325" cy="50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64408"/>
            <a:ext cx="3932237" cy="87733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Flexibility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79373"/>
            <a:ext cx="4012298" cy="4089615"/>
          </a:xfrm>
        </p:spPr>
        <p:txBody>
          <a:bodyPr>
            <a:normAutofit/>
          </a:bodyPr>
          <a:lstStyle/>
          <a:p>
            <a:r>
              <a:rPr lang="en-GB" b="1" dirty="0" smtClean="0"/>
              <a:t>Being “</a:t>
            </a:r>
            <a:r>
              <a:rPr lang="en-GB" b="1" i="1" dirty="0" smtClean="0"/>
              <a:t>in the flow”</a:t>
            </a:r>
          </a:p>
          <a:p>
            <a:r>
              <a:rPr lang="en-GB" b="1" dirty="0" smtClean="0"/>
              <a:t>Adapting to changes in expectation at all levels – personal, service, institution and professional</a:t>
            </a:r>
          </a:p>
          <a:p>
            <a:endParaRPr lang="en-GB" b="1" dirty="0"/>
          </a:p>
          <a:p>
            <a:r>
              <a:rPr lang="en-GB" b="1" dirty="0" smtClean="0"/>
              <a:t>Ability to acknowledge and act on changes in the working environment</a:t>
            </a:r>
          </a:p>
          <a:p>
            <a:endParaRPr lang="en-GB" b="1" dirty="0" smtClean="0"/>
          </a:p>
        </p:txBody>
      </p:sp>
      <p:pic>
        <p:nvPicPr>
          <p:cNvPr id="3074" name="Picture 2" descr="Image result for mobile librar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r="4164"/>
          <a:stretch>
            <a:fillRect/>
          </a:stretch>
        </p:blipFill>
        <p:spPr bwMode="auto">
          <a:xfrm>
            <a:off x="4919578" y="1257300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622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Stretch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 dirty="0" smtClean="0"/>
              <a:t>Willingness to take risk</a:t>
            </a:r>
          </a:p>
          <a:p>
            <a:r>
              <a:rPr lang="en-GB" b="1" dirty="0" smtClean="0"/>
              <a:t>Identify roles and opportunities</a:t>
            </a:r>
            <a:r>
              <a:rPr lang="en-US" dirty="0" smtClean="0"/>
              <a:t> </a:t>
            </a:r>
            <a:r>
              <a:rPr lang="en-US" b="1" dirty="0" smtClean="0"/>
              <a:t>to stretch and develop</a:t>
            </a:r>
            <a:endParaRPr lang="en-GB" b="1" dirty="0" smtClean="0"/>
          </a:p>
          <a:p>
            <a:r>
              <a:rPr lang="en-GB" b="1" dirty="0" smtClean="0"/>
              <a:t>Prepared to take a significant step-change</a:t>
            </a:r>
          </a:p>
          <a:p>
            <a:r>
              <a:rPr lang="en-GB" b="1" dirty="0" smtClean="0"/>
              <a:t>Focus on future gains </a:t>
            </a:r>
          </a:p>
          <a:p>
            <a:r>
              <a:rPr lang="en-GB" b="1" dirty="0" smtClean="0"/>
              <a:t>Acknowledge legacy and move on…</a:t>
            </a:r>
          </a:p>
          <a:p>
            <a:r>
              <a:rPr lang="en-GB" b="1" dirty="0" smtClean="0"/>
              <a:t>Become ‘</a:t>
            </a:r>
            <a:r>
              <a:rPr lang="en-GB" b="1" i="1" dirty="0" smtClean="0"/>
              <a:t>digitally resilient’</a:t>
            </a:r>
          </a:p>
          <a:p>
            <a:endParaRPr lang="en-GB" b="1" dirty="0"/>
          </a:p>
        </p:txBody>
      </p:sp>
      <p:pic>
        <p:nvPicPr>
          <p:cNvPr id="2050" name="Picture 2" descr="Image result for playingtenni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r="5476"/>
          <a:stretch>
            <a:fillRect/>
          </a:stretch>
        </p:blipFill>
        <p:spPr bwMode="auto">
          <a:xfrm>
            <a:off x="5123935" y="1120126"/>
            <a:ext cx="6666841" cy="52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0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39" y="638433"/>
            <a:ext cx="3932237" cy="918519"/>
          </a:xfrm>
        </p:spPr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5" r="1155"/>
          <a:stretch>
            <a:fillRect/>
          </a:stretch>
        </p:blipFill>
        <p:spPr>
          <a:xfrm>
            <a:off x="5306756" y="1185132"/>
            <a:ext cx="6489828" cy="512442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2" y="1740865"/>
            <a:ext cx="3932237" cy="3811588"/>
          </a:xfrm>
        </p:spPr>
        <p:txBody>
          <a:bodyPr/>
          <a:lstStyle/>
          <a:p>
            <a:r>
              <a:rPr lang="en-GB" dirty="0" smtClean="0"/>
              <a:t>My observations</a:t>
            </a:r>
          </a:p>
          <a:p>
            <a:r>
              <a:rPr lang="en-GB" dirty="0" smtClean="0"/>
              <a:t>It’s not about technology </a:t>
            </a:r>
          </a:p>
          <a:p>
            <a:r>
              <a:rPr lang="en-GB" dirty="0" smtClean="0"/>
              <a:t>It is about…..</a:t>
            </a:r>
          </a:p>
          <a:p>
            <a:r>
              <a:rPr lang="en-GB" b="1" dirty="0" smtClean="0"/>
              <a:t>Engagement</a:t>
            </a:r>
          </a:p>
          <a:p>
            <a:r>
              <a:rPr lang="en-GB" b="1" dirty="0" smtClean="0"/>
              <a:t>Outreach</a:t>
            </a:r>
          </a:p>
          <a:p>
            <a:r>
              <a:rPr lang="en-GB" b="1" dirty="0" smtClean="0"/>
              <a:t>Networking</a:t>
            </a:r>
          </a:p>
          <a:p>
            <a:r>
              <a:rPr lang="en-GB" b="1" dirty="0" smtClean="0"/>
              <a:t>Partnerships</a:t>
            </a:r>
          </a:p>
          <a:p>
            <a:r>
              <a:rPr lang="en-GB" b="1" dirty="0" smtClean="0"/>
              <a:t>Collaborations</a:t>
            </a:r>
          </a:p>
          <a:p>
            <a:r>
              <a:rPr lang="en-GB" b="1" dirty="0" smtClean="0"/>
              <a:t>Risk taking</a:t>
            </a:r>
          </a:p>
          <a:p>
            <a:r>
              <a:rPr lang="en-GB" b="1" dirty="0" smtClean="0"/>
              <a:t>Being opportunist </a:t>
            </a:r>
          </a:p>
          <a:p>
            <a:r>
              <a:rPr lang="en-GB" b="1" dirty="0" smtClean="0"/>
              <a:t>And…….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358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220</Words>
  <Application>Microsoft Office PowerPoint</Application>
  <PresentationFormat>Widescreen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PowerPoint Presentation</vt:lpstr>
      <vt:lpstr>Context</vt:lpstr>
      <vt:lpstr>Survey</vt:lpstr>
      <vt:lpstr>   It’s the people not the technology</vt:lpstr>
      <vt:lpstr>Flexibility</vt:lpstr>
      <vt:lpstr>Stretch</vt:lpstr>
      <vt:lpstr>Success criteria</vt:lpstr>
    </vt:vector>
  </TitlesOfParts>
  <Company>Edge Hill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Martin</dc:creator>
  <cp:lastModifiedBy>Alison Mackenzie</cp:lastModifiedBy>
  <cp:revision>88</cp:revision>
  <cp:lastPrinted>2017-01-12T12:21:35Z</cp:lastPrinted>
  <dcterms:created xsi:type="dcterms:W3CDTF">2014-07-02T07:51:53Z</dcterms:created>
  <dcterms:modified xsi:type="dcterms:W3CDTF">2017-01-13T09:08:22Z</dcterms:modified>
</cp:coreProperties>
</file>